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2B43084E-8229-4DD3-BE65-A77A9C3C81B9}">
  <a:tblStyle styleId="{2B43084E-8229-4DD3-BE65-A77A9C3C81B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78d8f9c0f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78d8f9c0f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78d8f9c0f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8d8f9c0f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78d8f9c0f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8d8f9c0f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78d8f9c0f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78d8f9c0f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78d8f9c0fc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78d8f9c0fc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78d8f9c0f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8d8f9c0f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78d8f9c0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8d8f9c0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78d8f9c0f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78d8f9c0f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78d8f9c0f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8d8f9c0f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78d8f9c0f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8d8f9c0f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78d8f9c0f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78d8f9c0f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7.jp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485200"/>
            <a:ext cx="8520600" cy="2052600"/>
          </a:xfrm>
          <a:prstGeom prst="rect">
            <a:avLst/>
          </a:prstGeom>
          <a:solidFill>
            <a:srgbClr val="00FFFF"/>
          </a:solidFill>
        </p:spPr>
        <p:txBody>
          <a:bodyPr anchorCtr="0" anchor="b" bIns="91425" lIns="91425" spcFirstLastPara="1" rIns="91425" wrap="square" tIns="91425">
            <a:noAutofit/>
          </a:bodyPr>
          <a:lstStyle/>
          <a:p>
            <a:pPr indent="0" lvl="0" marL="0" rtl="0" algn="ctr">
              <a:spcBef>
                <a:spcPts val="0"/>
              </a:spcBef>
              <a:spcAft>
                <a:spcPts val="0"/>
              </a:spcAft>
              <a:buNone/>
            </a:pPr>
            <a:r>
              <a:rPr lang="en"/>
              <a:t>FINAL ECG MODULE</a:t>
            </a:r>
            <a:endParaRPr/>
          </a:p>
        </p:txBody>
      </p:sp>
      <p:sp>
        <p:nvSpPr>
          <p:cNvPr id="55" name="Google Shape;55;p13"/>
          <p:cNvSpPr txBox="1"/>
          <p:nvPr>
            <p:ph idx="1" type="subTitle"/>
          </p:nvPr>
        </p:nvSpPr>
        <p:spPr>
          <a:xfrm>
            <a:off x="361375" y="107850"/>
            <a:ext cx="7353900" cy="4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By: </a:t>
            </a:r>
            <a:r>
              <a:rPr lang="en" sz="1000"/>
              <a:t>Michael Jimenez</a:t>
            </a:r>
            <a:endParaRPr sz="1000"/>
          </a:p>
          <a:p>
            <a:pPr indent="0" lvl="0" marL="0" rtl="0" algn="l">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1286000" y="2797175"/>
            <a:ext cx="2171675" cy="2144575"/>
          </a:xfrm>
          <a:prstGeom prst="rect">
            <a:avLst/>
          </a:prstGeom>
          <a:noFill/>
          <a:ln>
            <a:noFill/>
          </a:ln>
        </p:spPr>
      </p:pic>
      <p:pic>
        <p:nvPicPr>
          <p:cNvPr id="57" name="Google Shape;57;p13"/>
          <p:cNvPicPr preferRelativeResize="0"/>
          <p:nvPr/>
        </p:nvPicPr>
        <p:blipFill rotWithShape="1">
          <a:blip r:embed="rId4">
            <a:alphaModFix/>
          </a:blip>
          <a:srcRect b="0" l="2355" r="1877" t="0"/>
          <a:stretch/>
        </p:blipFill>
        <p:spPr>
          <a:xfrm>
            <a:off x="4572000" y="2797175"/>
            <a:ext cx="3811024" cy="22384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PCB Board </a:t>
            </a:r>
            <a:endParaRPr/>
          </a:p>
        </p:txBody>
      </p:sp>
      <p:sp>
        <p:nvSpPr>
          <p:cNvPr id="129" name="Google Shape;129;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b="1"/>
          </a:p>
        </p:txBody>
      </p:sp>
      <p:pic>
        <p:nvPicPr>
          <p:cNvPr id="130" name="Google Shape;130;p22"/>
          <p:cNvPicPr preferRelativeResize="0"/>
          <p:nvPr/>
        </p:nvPicPr>
        <p:blipFill rotWithShape="1">
          <a:blip r:embed="rId3">
            <a:alphaModFix/>
          </a:blip>
          <a:srcRect b="0" l="0" r="0" t="0"/>
          <a:stretch/>
        </p:blipFill>
        <p:spPr>
          <a:xfrm>
            <a:off x="1081805" y="1100191"/>
            <a:ext cx="2516550" cy="3355425"/>
          </a:xfrm>
          <a:prstGeom prst="rect">
            <a:avLst/>
          </a:prstGeom>
          <a:noFill/>
          <a:ln>
            <a:noFill/>
          </a:ln>
        </p:spPr>
      </p:pic>
      <p:pic>
        <p:nvPicPr>
          <p:cNvPr id="131" name="Google Shape;131;p22"/>
          <p:cNvPicPr preferRelativeResize="0"/>
          <p:nvPr/>
        </p:nvPicPr>
        <p:blipFill rotWithShape="1">
          <a:blip r:embed="rId4">
            <a:alphaModFix/>
          </a:blip>
          <a:srcRect b="0" l="0" r="0" t="0"/>
          <a:stretch/>
        </p:blipFill>
        <p:spPr>
          <a:xfrm>
            <a:off x="4858001" y="1323649"/>
            <a:ext cx="3496126" cy="2791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ECG Signal </a:t>
            </a:r>
            <a:endParaRPr/>
          </a:p>
        </p:txBody>
      </p:sp>
      <p:sp>
        <p:nvSpPr>
          <p:cNvPr id="137" name="Google Shape;137;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8" name="Google Shape;138;p23"/>
          <p:cNvPicPr preferRelativeResize="0"/>
          <p:nvPr/>
        </p:nvPicPr>
        <p:blipFill>
          <a:blip r:embed="rId3">
            <a:alphaModFix/>
          </a:blip>
          <a:stretch>
            <a:fillRect/>
          </a:stretch>
        </p:blipFill>
        <p:spPr>
          <a:xfrm>
            <a:off x="1793700" y="1056775"/>
            <a:ext cx="5040274" cy="39818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Comparator Signal/ECG Signal</a:t>
            </a:r>
            <a:endParaRPr/>
          </a:p>
        </p:txBody>
      </p:sp>
      <p:sp>
        <p:nvSpPr>
          <p:cNvPr id="144" name="Google Shape;144;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5" name="Google Shape;145;p24"/>
          <p:cNvPicPr preferRelativeResize="0"/>
          <p:nvPr/>
        </p:nvPicPr>
        <p:blipFill>
          <a:blip r:embed="rId3">
            <a:alphaModFix/>
          </a:blip>
          <a:stretch>
            <a:fillRect/>
          </a:stretch>
        </p:blipFill>
        <p:spPr>
          <a:xfrm>
            <a:off x="1721976" y="1152475"/>
            <a:ext cx="4791950" cy="3785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ECG Subsystem Goal</a:t>
            </a:r>
            <a:endParaRPr/>
          </a:p>
        </p:txBody>
      </p:sp>
      <p:sp>
        <p:nvSpPr>
          <p:cNvPr id="63" name="Google Shape;63;p14"/>
          <p:cNvSpPr txBox="1"/>
          <p:nvPr>
            <p:ph idx="1" type="body"/>
          </p:nvPr>
        </p:nvSpPr>
        <p:spPr>
          <a:xfrm>
            <a:off x="311700" y="1152475"/>
            <a:ext cx="8601300" cy="3845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GOAL: </a:t>
            </a:r>
            <a:endParaRPr sz="1400"/>
          </a:p>
          <a:p>
            <a:pPr indent="-317500" lvl="1" marL="914400" rtl="0" algn="l">
              <a:spcBef>
                <a:spcPts val="0"/>
              </a:spcBef>
              <a:spcAft>
                <a:spcPts val="0"/>
              </a:spcAft>
              <a:buSzPts val="1400"/>
              <a:buChar char="○"/>
            </a:pPr>
            <a:r>
              <a:rPr lang="en" sz="1400"/>
              <a:t>Create an Electrocardiogram(ECG) circuit to detect the PQRST Signal(heart signal) by placing 3 leads(electrodes) onto the chest</a:t>
            </a:r>
            <a:endParaRPr sz="1400"/>
          </a:p>
          <a:p>
            <a:pPr indent="-317500" lvl="0" marL="457200" rtl="0" algn="l">
              <a:spcBef>
                <a:spcPts val="0"/>
              </a:spcBef>
              <a:spcAft>
                <a:spcPts val="0"/>
              </a:spcAft>
              <a:buSzPts val="1400"/>
              <a:buChar char="●"/>
            </a:pPr>
            <a:r>
              <a:rPr lang="en" sz="1400"/>
              <a:t>INPUT/OUTPUT:</a:t>
            </a:r>
            <a:endParaRPr sz="1400"/>
          </a:p>
          <a:p>
            <a:pPr indent="-317500" lvl="1" marL="914400" rtl="0" algn="l">
              <a:spcBef>
                <a:spcPts val="0"/>
              </a:spcBef>
              <a:spcAft>
                <a:spcPts val="0"/>
              </a:spcAft>
              <a:buSzPts val="1400"/>
              <a:buChar char="○"/>
            </a:pPr>
            <a:r>
              <a:rPr lang="en" sz="1400"/>
              <a:t>The</a:t>
            </a:r>
            <a:r>
              <a:rPr lang="en" sz="1400"/>
              <a:t> </a:t>
            </a:r>
            <a:r>
              <a:rPr lang="en" sz="1400"/>
              <a:t>heart signal ranges from 0.1mV-5mV</a:t>
            </a:r>
            <a:r>
              <a:rPr lang="en" sz="1400"/>
              <a:t> </a:t>
            </a:r>
            <a:r>
              <a:rPr lang="en" sz="1400"/>
              <a:t>and the ECG circuit outputs the signal to 325-350mV(gain of 300).  The frequency of the ECG Signal on average is 1.8Hz.</a:t>
            </a:r>
            <a:endParaRPr sz="1400"/>
          </a:p>
          <a:p>
            <a:pPr indent="-317500" lvl="0" marL="457200" rtl="0" algn="l">
              <a:spcBef>
                <a:spcPts val="0"/>
              </a:spcBef>
              <a:spcAft>
                <a:spcPts val="0"/>
              </a:spcAft>
              <a:buSzPts val="1400"/>
              <a:buChar char="●"/>
            </a:pPr>
            <a:r>
              <a:rPr lang="en" sz="1400"/>
              <a:t>COMPARATOR: </a:t>
            </a:r>
            <a:endParaRPr sz="1400"/>
          </a:p>
          <a:p>
            <a:pPr indent="-317500" lvl="1" marL="914400" rtl="0" algn="l">
              <a:spcBef>
                <a:spcPts val="0"/>
              </a:spcBef>
              <a:spcAft>
                <a:spcPts val="0"/>
              </a:spcAft>
              <a:buSzPts val="1400"/>
              <a:buChar char="○"/>
            </a:pPr>
            <a:r>
              <a:rPr lang="en" sz="1400"/>
              <a:t>The comparator system captures the Rpeak of the signal by setting up the comparator to have a Voltage threshold of 52mV.</a:t>
            </a:r>
            <a:endParaRPr/>
          </a:p>
          <a:p>
            <a:pPr indent="-317500" lvl="1" marL="914400" rtl="0" algn="l">
              <a:spcBef>
                <a:spcPts val="0"/>
              </a:spcBef>
              <a:spcAft>
                <a:spcPts val="0"/>
              </a:spcAft>
              <a:buSzPts val="1400"/>
              <a:buChar char="○"/>
            </a:pPr>
            <a:r>
              <a:rPr lang="en" sz="1400"/>
              <a:t>The Comparator </a:t>
            </a:r>
            <a:r>
              <a:rPr lang="en"/>
              <a:t>outputs </a:t>
            </a:r>
            <a:r>
              <a:rPr lang="en" sz="1400"/>
              <a:t>1 </a:t>
            </a:r>
            <a:r>
              <a:rPr lang="en" sz="1400"/>
              <a:t>every time</a:t>
            </a:r>
            <a:r>
              <a:rPr lang="en" sz="1400"/>
              <a:t> the Rpeak is detected in the ECG circuit. Then this signal is sent to ADC converter which converts the signal to Digital format so the MCU can detect the Rpeak from the ECG Circuit.</a:t>
            </a:r>
            <a:endParaRPr sz="1400"/>
          </a:p>
          <a:p>
            <a:pPr indent="-317500" lvl="0" marL="457200" rtl="0" algn="l">
              <a:spcBef>
                <a:spcPts val="0"/>
              </a:spcBef>
              <a:spcAft>
                <a:spcPts val="0"/>
              </a:spcAft>
              <a:buSzPts val="1400"/>
              <a:buChar char="●"/>
            </a:pPr>
            <a:r>
              <a:rPr lang="en" sz="1400"/>
              <a:t>Powered with 4.5 Voltage(3 Double AA Batteries)</a:t>
            </a:r>
            <a:endParaRPr sz="1400"/>
          </a:p>
          <a:p>
            <a:pPr indent="-317500" lvl="0" marL="457200" rtl="0" algn="l">
              <a:spcBef>
                <a:spcPts val="0"/>
              </a:spcBef>
              <a:spcAft>
                <a:spcPts val="0"/>
              </a:spcAft>
              <a:buSzPts val="1400"/>
              <a:buChar char="●"/>
            </a:pPr>
            <a:r>
              <a:rPr lang="en" sz="1400"/>
              <a:t>Outcome: heart signal and BPM(beats per minute).  </a:t>
            </a:r>
            <a:endParaRPr sz="1400"/>
          </a:p>
        </p:txBody>
      </p:sp>
      <p:pic>
        <p:nvPicPr>
          <p:cNvPr id="64" name="Google Shape;64;p14"/>
          <p:cNvPicPr preferRelativeResize="0"/>
          <p:nvPr/>
        </p:nvPicPr>
        <p:blipFill>
          <a:blip r:embed="rId3">
            <a:alphaModFix/>
          </a:blip>
          <a:stretch>
            <a:fillRect/>
          </a:stretch>
        </p:blipFill>
        <p:spPr>
          <a:xfrm>
            <a:off x="4367800" y="121997"/>
            <a:ext cx="1043499" cy="103047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Power </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POWER ECG Circuit with 4.5 Volts  using 3 Double AA batteries </a:t>
            </a:r>
            <a:endParaRPr/>
          </a:p>
          <a:p>
            <a:pPr indent="0" lvl="0" marL="457200" rtl="0" algn="l">
              <a:spcBef>
                <a:spcPts val="1600"/>
              </a:spcBef>
              <a:spcAft>
                <a:spcPts val="1600"/>
              </a:spcAft>
              <a:buNone/>
            </a:pPr>
            <a:r>
              <a:t/>
            </a:r>
            <a:endParaRPr/>
          </a:p>
        </p:txBody>
      </p:sp>
      <p:pic>
        <p:nvPicPr>
          <p:cNvPr id="71" name="Google Shape;71;p15"/>
          <p:cNvPicPr preferRelativeResize="0"/>
          <p:nvPr/>
        </p:nvPicPr>
        <p:blipFill>
          <a:blip r:embed="rId3">
            <a:alphaModFix/>
          </a:blip>
          <a:stretch>
            <a:fillRect/>
          </a:stretch>
        </p:blipFill>
        <p:spPr>
          <a:xfrm>
            <a:off x="1320675" y="1956135"/>
            <a:ext cx="2539402" cy="2539424"/>
          </a:xfrm>
          <a:prstGeom prst="rect">
            <a:avLst/>
          </a:prstGeom>
          <a:noFill/>
          <a:ln>
            <a:noFill/>
          </a:ln>
        </p:spPr>
      </p:pic>
      <p:pic>
        <p:nvPicPr>
          <p:cNvPr id="72" name="Google Shape;72;p15"/>
          <p:cNvPicPr preferRelativeResize="0"/>
          <p:nvPr/>
        </p:nvPicPr>
        <p:blipFill>
          <a:blip r:embed="rId4">
            <a:alphaModFix/>
          </a:blip>
          <a:stretch>
            <a:fillRect/>
          </a:stretch>
        </p:blipFill>
        <p:spPr>
          <a:xfrm>
            <a:off x="4682375" y="1956125"/>
            <a:ext cx="3581400" cy="2686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Electrodes Positioning </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Gel Electrodes are used with a 3 Lead </a:t>
            </a:r>
            <a:r>
              <a:rPr lang="en"/>
              <a:t>Auxiliary</a:t>
            </a:r>
            <a:r>
              <a:rPr lang="en"/>
              <a:t> Cord Wiring. </a:t>
            </a:r>
            <a:endParaRPr/>
          </a:p>
          <a:p>
            <a:pPr indent="0" lvl="0" marL="0" rtl="0" algn="l">
              <a:spcBef>
                <a:spcPts val="1600"/>
              </a:spcBef>
              <a:spcAft>
                <a:spcPts val="1600"/>
              </a:spcAft>
              <a:buNone/>
            </a:pPr>
            <a:r>
              <a:t/>
            </a:r>
            <a:endParaRPr/>
          </a:p>
        </p:txBody>
      </p:sp>
      <p:pic>
        <p:nvPicPr>
          <p:cNvPr id="79" name="Google Shape;79;p16"/>
          <p:cNvPicPr preferRelativeResize="0"/>
          <p:nvPr/>
        </p:nvPicPr>
        <p:blipFill>
          <a:blip r:embed="rId3">
            <a:alphaModFix/>
          </a:blip>
          <a:stretch>
            <a:fillRect/>
          </a:stretch>
        </p:blipFill>
        <p:spPr>
          <a:xfrm>
            <a:off x="436075" y="1708200"/>
            <a:ext cx="3502150" cy="2822725"/>
          </a:xfrm>
          <a:prstGeom prst="rect">
            <a:avLst/>
          </a:prstGeom>
          <a:noFill/>
          <a:ln>
            <a:noFill/>
          </a:ln>
        </p:spPr>
      </p:pic>
      <p:pic>
        <p:nvPicPr>
          <p:cNvPr id="80" name="Google Shape;80;p16"/>
          <p:cNvPicPr preferRelativeResize="0"/>
          <p:nvPr/>
        </p:nvPicPr>
        <p:blipFill>
          <a:blip r:embed="rId4">
            <a:alphaModFix/>
          </a:blip>
          <a:stretch>
            <a:fillRect/>
          </a:stretch>
        </p:blipFill>
        <p:spPr>
          <a:xfrm>
            <a:off x="4660300" y="1852738"/>
            <a:ext cx="3810000" cy="2533650"/>
          </a:xfrm>
          <a:prstGeom prst="rect">
            <a:avLst/>
          </a:prstGeom>
          <a:noFill/>
          <a:ln>
            <a:noFill/>
          </a:ln>
        </p:spPr>
      </p:pic>
      <p:pic>
        <p:nvPicPr>
          <p:cNvPr id="81" name="Google Shape;81;p16"/>
          <p:cNvPicPr preferRelativeResize="0"/>
          <p:nvPr/>
        </p:nvPicPr>
        <p:blipFill>
          <a:blip r:embed="rId5">
            <a:alphaModFix/>
          </a:blip>
          <a:stretch>
            <a:fillRect/>
          </a:stretch>
        </p:blipFill>
        <p:spPr>
          <a:xfrm>
            <a:off x="7115725" y="80425"/>
            <a:ext cx="1716574" cy="1716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Stage ECG Circuit</a:t>
            </a:r>
            <a:endParaRPr/>
          </a:p>
          <a:p>
            <a:pPr indent="0" lvl="0" marL="0" rtl="0" algn="l">
              <a:spcBef>
                <a:spcPts val="0"/>
              </a:spcBef>
              <a:spcAft>
                <a:spcPts val="0"/>
              </a:spcAft>
              <a:buNone/>
            </a:pPr>
            <a:r>
              <a:t/>
            </a:r>
            <a:endParaRPr/>
          </a:p>
        </p:txBody>
      </p:sp>
      <p:sp>
        <p:nvSpPr>
          <p:cNvPr id="87" name="Google Shape;87;p17"/>
          <p:cNvSpPr txBox="1"/>
          <p:nvPr>
            <p:ph idx="1" type="body"/>
          </p:nvPr>
        </p:nvSpPr>
        <p:spPr>
          <a:xfrm>
            <a:off x="372400" y="12076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Consists of</a:t>
            </a:r>
            <a:endParaRPr/>
          </a:p>
          <a:p>
            <a:pPr indent="-342900" lvl="0" marL="457200" rtl="0" algn="l">
              <a:spcBef>
                <a:spcPts val="1600"/>
              </a:spcBef>
              <a:spcAft>
                <a:spcPts val="0"/>
              </a:spcAft>
              <a:buSzPts val="1800"/>
              <a:buChar char="●"/>
            </a:pPr>
            <a:r>
              <a:rPr lang="en"/>
              <a:t>Instrumentation Amplifier</a:t>
            </a:r>
            <a:endParaRPr/>
          </a:p>
          <a:p>
            <a:pPr indent="-342900" lvl="0" marL="457200" rtl="0" algn="l">
              <a:spcBef>
                <a:spcPts val="0"/>
              </a:spcBef>
              <a:spcAft>
                <a:spcPts val="0"/>
              </a:spcAft>
              <a:buSzPts val="1800"/>
              <a:buChar char="●"/>
            </a:pPr>
            <a:r>
              <a:rPr lang="en"/>
              <a:t>Low Pass Filter</a:t>
            </a:r>
            <a:endParaRPr/>
          </a:p>
          <a:p>
            <a:pPr indent="-342900" lvl="0" marL="457200" rtl="0" algn="l">
              <a:spcBef>
                <a:spcPts val="0"/>
              </a:spcBef>
              <a:spcAft>
                <a:spcPts val="0"/>
              </a:spcAft>
              <a:buSzPts val="1800"/>
              <a:buChar char="●"/>
            </a:pPr>
            <a:r>
              <a:rPr lang="en"/>
              <a:t>High Pass Filter</a:t>
            </a:r>
            <a:endParaRPr/>
          </a:p>
          <a:p>
            <a:pPr indent="-342900" lvl="0" marL="457200" rtl="0" algn="l">
              <a:spcBef>
                <a:spcPts val="0"/>
              </a:spcBef>
              <a:spcAft>
                <a:spcPts val="0"/>
              </a:spcAft>
              <a:buSzPts val="1800"/>
              <a:buChar char="●"/>
            </a:pPr>
            <a:r>
              <a:rPr lang="en"/>
              <a:t>Comparator </a:t>
            </a:r>
            <a:endParaRPr/>
          </a:p>
        </p:txBody>
      </p:sp>
      <p:pic>
        <p:nvPicPr>
          <p:cNvPr id="88" name="Google Shape;88;p17"/>
          <p:cNvPicPr preferRelativeResize="0"/>
          <p:nvPr/>
        </p:nvPicPr>
        <p:blipFill rotWithShape="1">
          <a:blip r:embed="rId3">
            <a:alphaModFix/>
          </a:blip>
          <a:srcRect b="0" l="0" r="0" t="0"/>
          <a:stretch/>
        </p:blipFill>
        <p:spPr>
          <a:xfrm>
            <a:off x="4012275" y="67225"/>
            <a:ext cx="4340849" cy="2283775"/>
          </a:xfrm>
          <a:prstGeom prst="rect">
            <a:avLst/>
          </a:prstGeom>
          <a:noFill/>
          <a:ln>
            <a:noFill/>
          </a:ln>
        </p:spPr>
      </p:pic>
      <p:pic>
        <p:nvPicPr>
          <p:cNvPr id="89" name="Google Shape;89;p17"/>
          <p:cNvPicPr preferRelativeResize="0"/>
          <p:nvPr/>
        </p:nvPicPr>
        <p:blipFill rotWithShape="1">
          <a:blip r:embed="rId4">
            <a:alphaModFix/>
          </a:blip>
          <a:srcRect b="0" l="0" r="0" t="0"/>
          <a:stretch/>
        </p:blipFill>
        <p:spPr>
          <a:xfrm>
            <a:off x="4044766" y="2351007"/>
            <a:ext cx="3747850" cy="2581651"/>
          </a:xfrm>
          <a:prstGeom prst="rect">
            <a:avLst/>
          </a:prstGeom>
          <a:noFill/>
          <a:ln>
            <a:noFill/>
          </a:ln>
        </p:spPr>
      </p:pic>
      <p:sp>
        <p:nvSpPr>
          <p:cNvPr id="90" name="Google Shape;90;p17"/>
          <p:cNvSpPr/>
          <p:nvPr/>
        </p:nvSpPr>
        <p:spPr>
          <a:xfrm>
            <a:off x="6297025" y="3455275"/>
            <a:ext cx="88200" cy="88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1st Stage ECG Circuit </a:t>
            </a:r>
            <a:endParaRPr/>
          </a:p>
        </p:txBody>
      </p:sp>
      <p:sp>
        <p:nvSpPr>
          <p:cNvPr id="96" name="Google Shape;96;p18"/>
          <p:cNvSpPr txBox="1"/>
          <p:nvPr>
            <p:ph idx="1" type="body"/>
          </p:nvPr>
        </p:nvSpPr>
        <p:spPr>
          <a:xfrm>
            <a:off x="311700" y="1152475"/>
            <a:ext cx="4611300" cy="314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Instrumentation Amplifier</a:t>
            </a:r>
            <a:endParaRPr/>
          </a:p>
          <a:p>
            <a:pPr indent="-342900" lvl="0" marL="457200" rtl="0" algn="l">
              <a:spcBef>
                <a:spcPts val="1600"/>
              </a:spcBef>
              <a:spcAft>
                <a:spcPts val="0"/>
              </a:spcAft>
              <a:buSzPts val="1800"/>
              <a:buChar char="●"/>
            </a:pPr>
            <a:r>
              <a:rPr lang="en"/>
              <a:t>Electrode Placement: Left Side, Right Side, Right Ground</a:t>
            </a:r>
            <a:endParaRPr/>
          </a:p>
          <a:p>
            <a:pPr indent="-342900" lvl="0" marL="457200" rtl="0" algn="l">
              <a:spcBef>
                <a:spcPts val="0"/>
              </a:spcBef>
              <a:spcAft>
                <a:spcPts val="0"/>
              </a:spcAft>
              <a:buSzPts val="1800"/>
              <a:buChar char="●"/>
            </a:pPr>
            <a:r>
              <a:rPr lang="en"/>
              <a:t>Input Signal: 0.1-5mV</a:t>
            </a:r>
            <a:endParaRPr/>
          </a:p>
          <a:p>
            <a:pPr indent="-342900" lvl="0" marL="457200" rtl="0" algn="l">
              <a:spcBef>
                <a:spcPts val="0"/>
              </a:spcBef>
              <a:spcAft>
                <a:spcPts val="0"/>
              </a:spcAft>
              <a:buSzPts val="1800"/>
              <a:buChar char="●"/>
            </a:pPr>
            <a:r>
              <a:rPr lang="en"/>
              <a:t>Amplify ECG signal to 300mV</a:t>
            </a:r>
            <a:endParaRPr/>
          </a:p>
          <a:p>
            <a:pPr indent="-342900" lvl="0" marL="457200" rtl="0" algn="l">
              <a:spcBef>
                <a:spcPts val="0"/>
              </a:spcBef>
              <a:spcAft>
                <a:spcPts val="0"/>
              </a:spcAft>
              <a:buSzPts val="1800"/>
              <a:buChar char="●"/>
            </a:pPr>
            <a:r>
              <a:rPr lang="en"/>
              <a:t>Send the ECG Signal to </a:t>
            </a:r>
            <a:r>
              <a:rPr lang="en"/>
              <a:t>High Pass</a:t>
            </a:r>
            <a:r>
              <a:rPr lang="en"/>
              <a:t>/Low Pass </a:t>
            </a:r>
            <a:r>
              <a:rPr lang="en"/>
              <a:t>Filter</a:t>
            </a:r>
            <a:endParaRPr/>
          </a:p>
          <a:p>
            <a:pPr indent="-317500" lvl="1" marL="1371600" rtl="0" algn="l">
              <a:spcBef>
                <a:spcPts val="0"/>
              </a:spcBef>
              <a:spcAft>
                <a:spcPts val="0"/>
              </a:spcAft>
              <a:buSzPts val="1400"/>
              <a:buChar char="○"/>
            </a:pPr>
            <a:r>
              <a:rPr lang="en"/>
              <a:t>To remove any noise</a:t>
            </a:r>
            <a:endParaRPr/>
          </a:p>
        </p:txBody>
      </p:sp>
      <p:pic>
        <p:nvPicPr>
          <p:cNvPr id="97" name="Google Shape;97;p18"/>
          <p:cNvPicPr preferRelativeResize="0"/>
          <p:nvPr/>
        </p:nvPicPr>
        <p:blipFill>
          <a:blip r:embed="rId3">
            <a:alphaModFix/>
          </a:blip>
          <a:stretch>
            <a:fillRect/>
          </a:stretch>
        </p:blipFill>
        <p:spPr>
          <a:xfrm>
            <a:off x="5636875" y="635025"/>
            <a:ext cx="2971800" cy="2228850"/>
          </a:xfrm>
          <a:prstGeom prst="rect">
            <a:avLst/>
          </a:prstGeom>
          <a:noFill/>
          <a:ln>
            <a:noFill/>
          </a:ln>
        </p:spPr>
      </p:pic>
      <p:pic>
        <p:nvPicPr>
          <p:cNvPr id="98" name="Google Shape;98;p18"/>
          <p:cNvPicPr preferRelativeResize="0"/>
          <p:nvPr/>
        </p:nvPicPr>
        <p:blipFill rotWithShape="1">
          <a:blip r:embed="rId4">
            <a:alphaModFix/>
          </a:blip>
          <a:srcRect b="0" l="49367" r="0" t="0"/>
          <a:stretch/>
        </p:blipFill>
        <p:spPr>
          <a:xfrm>
            <a:off x="7218673" y="2863875"/>
            <a:ext cx="1088850" cy="1974825"/>
          </a:xfrm>
          <a:prstGeom prst="rect">
            <a:avLst/>
          </a:prstGeom>
          <a:noFill/>
          <a:ln>
            <a:noFill/>
          </a:ln>
        </p:spPr>
      </p:pic>
      <p:graphicFrame>
        <p:nvGraphicFramePr>
          <p:cNvPr id="99" name="Google Shape;99;p18"/>
          <p:cNvGraphicFramePr/>
          <p:nvPr/>
        </p:nvGraphicFramePr>
        <p:xfrm>
          <a:off x="5485050" y="2969025"/>
          <a:ext cx="3000000" cy="3000000"/>
        </p:xfrm>
        <a:graphic>
          <a:graphicData uri="http://schemas.openxmlformats.org/drawingml/2006/table">
            <a:tbl>
              <a:tblPr>
                <a:solidFill>
                  <a:srgbClr val="FFFFFF"/>
                </a:solidFill>
                <a:tableStyleId>{2B43084E-8229-4DD3-BE65-A77A9C3C81B9}</a:tableStyleId>
              </a:tblPr>
              <a:tblGrid>
                <a:gridCol w="767700"/>
                <a:gridCol w="965925"/>
              </a:tblGrid>
              <a:tr h="423925">
                <a:tc>
                  <a:txBody>
                    <a:bodyPr/>
                    <a:lstStyle/>
                    <a:p>
                      <a:pPr indent="0" lvl="0" marL="0" rtl="0" algn="l">
                        <a:spcBef>
                          <a:spcPts val="0"/>
                        </a:spcBef>
                        <a:spcAft>
                          <a:spcPts val="0"/>
                        </a:spcAft>
                        <a:buNone/>
                      </a:pPr>
                      <a:r>
                        <a:rPr lang="en" sz="900">
                          <a:solidFill>
                            <a:srgbClr val="333333"/>
                          </a:solidFill>
                          <a:highlight>
                            <a:srgbClr val="FFFFFF"/>
                          </a:highlight>
                        </a:rPr>
                        <a:t>Cable Color</a:t>
                      </a:r>
                      <a:endParaRPr sz="900">
                        <a:solidFill>
                          <a:srgbClr val="333333"/>
                        </a:solidFill>
                        <a:highlight>
                          <a:srgbClr val="FFFFFF"/>
                        </a:highlight>
                      </a:endParaRPr>
                    </a:p>
                  </a:txBody>
                  <a:tcPr marT="91425" marB="91425" marR="91425" marL="91425">
                    <a:lnL cap="flat" cmpd="sng" w="9500">
                      <a:solidFill>
                        <a:srgbClr val="808080"/>
                      </a:solidFill>
                      <a:prstDash val="solid"/>
                      <a:round/>
                      <a:headEnd len="sm" w="sm" type="none"/>
                      <a:tailEnd len="sm" w="sm" type="none"/>
                    </a:lnL>
                    <a:lnR cap="flat" cmpd="sng" w="9500">
                      <a:solidFill>
                        <a:srgbClr val="808080"/>
                      </a:solidFill>
                      <a:prstDash val="solid"/>
                      <a:round/>
                      <a:headEnd len="sm" w="sm" type="none"/>
                      <a:tailEnd len="sm" w="sm" type="none"/>
                    </a:lnR>
                    <a:lnT cap="flat" cmpd="sng" w="9500">
                      <a:solidFill>
                        <a:srgbClr val="808080"/>
                      </a:solidFill>
                      <a:prstDash val="solid"/>
                      <a:round/>
                      <a:headEnd len="sm" w="sm" type="none"/>
                      <a:tailEnd len="sm" w="sm" type="none"/>
                    </a:lnT>
                    <a:lnB cap="flat" cmpd="sng" w="9500">
                      <a:solidFill>
                        <a:srgbClr val="808080"/>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333333"/>
                          </a:solidFill>
                          <a:highlight>
                            <a:srgbClr val="FFFFFF"/>
                          </a:highlight>
                        </a:rPr>
                        <a:t>Signal</a:t>
                      </a:r>
                      <a:endParaRPr sz="900">
                        <a:solidFill>
                          <a:srgbClr val="333333"/>
                        </a:solidFill>
                        <a:highlight>
                          <a:srgbClr val="FFFFFF"/>
                        </a:highlight>
                      </a:endParaRPr>
                    </a:p>
                  </a:txBody>
                  <a:tcPr marT="91425" marB="91425" marR="91425" marL="91425">
                    <a:lnL cap="flat" cmpd="sng" w="9500">
                      <a:solidFill>
                        <a:srgbClr val="808080"/>
                      </a:solidFill>
                      <a:prstDash val="solid"/>
                      <a:round/>
                      <a:headEnd len="sm" w="sm" type="none"/>
                      <a:tailEnd len="sm" w="sm" type="none"/>
                    </a:lnL>
                    <a:lnR cap="flat" cmpd="sng" w="9500">
                      <a:solidFill>
                        <a:srgbClr val="808080"/>
                      </a:solidFill>
                      <a:prstDash val="solid"/>
                      <a:round/>
                      <a:headEnd len="sm" w="sm" type="none"/>
                      <a:tailEnd len="sm" w="sm" type="none"/>
                    </a:lnR>
                    <a:lnT cap="flat" cmpd="sng" w="9500">
                      <a:solidFill>
                        <a:srgbClr val="808080"/>
                      </a:solidFill>
                      <a:prstDash val="solid"/>
                      <a:round/>
                      <a:headEnd len="sm" w="sm" type="none"/>
                      <a:tailEnd len="sm" w="sm" type="none"/>
                    </a:lnT>
                    <a:lnB cap="flat" cmpd="sng" w="9500">
                      <a:solidFill>
                        <a:srgbClr val="808080"/>
                      </a:solidFill>
                      <a:prstDash val="solid"/>
                      <a:round/>
                      <a:headEnd len="sm" w="sm" type="none"/>
                      <a:tailEnd len="sm" w="sm" type="none"/>
                    </a:lnB>
                  </a:tcPr>
                </a:tc>
              </a:tr>
              <a:tr h="341275">
                <a:tc>
                  <a:txBody>
                    <a:bodyPr/>
                    <a:lstStyle/>
                    <a:p>
                      <a:pPr indent="0" lvl="0" marL="0" rtl="0" algn="l">
                        <a:spcBef>
                          <a:spcPts val="0"/>
                        </a:spcBef>
                        <a:spcAft>
                          <a:spcPts val="0"/>
                        </a:spcAft>
                        <a:buNone/>
                      </a:pPr>
                      <a:r>
                        <a:rPr b="1" lang="en" sz="900">
                          <a:solidFill>
                            <a:srgbClr val="333333"/>
                          </a:solidFill>
                          <a:highlight>
                            <a:srgbClr val="FFFFFF"/>
                          </a:highlight>
                        </a:rPr>
                        <a:t>Black</a:t>
                      </a:r>
                      <a:endParaRPr b="1" sz="900">
                        <a:solidFill>
                          <a:srgbClr val="333333"/>
                        </a:solidFill>
                        <a:highlight>
                          <a:srgbClr val="FFFFFF"/>
                        </a:highlight>
                      </a:endParaRPr>
                    </a:p>
                  </a:txBody>
                  <a:tcPr marT="91425" marB="91425" marR="91425" marL="91425">
                    <a:lnL cap="flat" cmpd="sng" w="9500">
                      <a:solidFill>
                        <a:srgbClr val="808080"/>
                      </a:solidFill>
                      <a:prstDash val="solid"/>
                      <a:round/>
                      <a:headEnd len="sm" w="sm" type="none"/>
                      <a:tailEnd len="sm" w="sm" type="none"/>
                    </a:lnL>
                    <a:lnR cap="flat" cmpd="sng" w="9500">
                      <a:solidFill>
                        <a:srgbClr val="808080"/>
                      </a:solidFill>
                      <a:prstDash val="solid"/>
                      <a:round/>
                      <a:headEnd len="sm" w="sm" type="none"/>
                      <a:tailEnd len="sm" w="sm" type="none"/>
                    </a:lnR>
                    <a:lnT cap="flat" cmpd="sng" w="9500">
                      <a:solidFill>
                        <a:srgbClr val="808080"/>
                      </a:solidFill>
                      <a:prstDash val="solid"/>
                      <a:round/>
                      <a:headEnd len="sm" w="sm" type="none"/>
                      <a:tailEnd len="sm" w="sm" type="none"/>
                    </a:lnT>
                    <a:lnB cap="flat" cmpd="sng" w="9500">
                      <a:solidFill>
                        <a:srgbClr val="808080"/>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333333"/>
                          </a:solidFill>
                          <a:highlight>
                            <a:srgbClr val="FFFFFF"/>
                          </a:highlight>
                        </a:rPr>
                        <a:t>RA (Righ)</a:t>
                      </a:r>
                      <a:endParaRPr sz="900">
                        <a:solidFill>
                          <a:srgbClr val="333333"/>
                        </a:solidFill>
                        <a:highlight>
                          <a:srgbClr val="FFFFFF"/>
                        </a:highlight>
                      </a:endParaRPr>
                    </a:p>
                  </a:txBody>
                  <a:tcPr marT="91425" marB="91425" marR="91425" marL="91425">
                    <a:lnL cap="flat" cmpd="sng" w="9500">
                      <a:solidFill>
                        <a:srgbClr val="808080"/>
                      </a:solidFill>
                      <a:prstDash val="solid"/>
                      <a:round/>
                      <a:headEnd len="sm" w="sm" type="none"/>
                      <a:tailEnd len="sm" w="sm" type="none"/>
                    </a:lnL>
                    <a:lnR cap="flat" cmpd="sng" w="9500">
                      <a:solidFill>
                        <a:srgbClr val="808080"/>
                      </a:solidFill>
                      <a:prstDash val="solid"/>
                      <a:round/>
                      <a:headEnd len="sm" w="sm" type="none"/>
                      <a:tailEnd len="sm" w="sm" type="none"/>
                    </a:lnR>
                    <a:lnT cap="flat" cmpd="sng" w="9500">
                      <a:solidFill>
                        <a:srgbClr val="808080"/>
                      </a:solidFill>
                      <a:prstDash val="solid"/>
                      <a:round/>
                      <a:headEnd len="sm" w="sm" type="none"/>
                      <a:tailEnd len="sm" w="sm" type="none"/>
                    </a:lnT>
                    <a:lnB cap="flat" cmpd="sng" w="9500">
                      <a:solidFill>
                        <a:srgbClr val="808080"/>
                      </a:solidFill>
                      <a:prstDash val="solid"/>
                      <a:round/>
                      <a:headEnd len="sm" w="sm" type="none"/>
                      <a:tailEnd len="sm" w="sm" type="none"/>
                    </a:lnB>
                  </a:tcPr>
                </a:tc>
              </a:tr>
              <a:tr h="341275">
                <a:tc>
                  <a:txBody>
                    <a:bodyPr/>
                    <a:lstStyle/>
                    <a:p>
                      <a:pPr indent="0" lvl="0" marL="0" rtl="0" algn="l">
                        <a:spcBef>
                          <a:spcPts val="0"/>
                        </a:spcBef>
                        <a:spcAft>
                          <a:spcPts val="0"/>
                        </a:spcAft>
                        <a:buNone/>
                      </a:pPr>
                      <a:r>
                        <a:rPr b="1" lang="en" sz="900">
                          <a:solidFill>
                            <a:srgbClr val="0000FF"/>
                          </a:solidFill>
                          <a:highlight>
                            <a:srgbClr val="FFFFFF"/>
                          </a:highlight>
                        </a:rPr>
                        <a:t>Blue</a:t>
                      </a:r>
                      <a:endParaRPr b="1" sz="900">
                        <a:solidFill>
                          <a:srgbClr val="0000FF"/>
                        </a:solidFill>
                        <a:highlight>
                          <a:srgbClr val="FFFFFF"/>
                        </a:highlight>
                      </a:endParaRPr>
                    </a:p>
                  </a:txBody>
                  <a:tcPr marT="91425" marB="91425" marR="91425" marL="91425">
                    <a:lnL cap="flat" cmpd="sng" w="9500">
                      <a:solidFill>
                        <a:srgbClr val="808080"/>
                      </a:solidFill>
                      <a:prstDash val="solid"/>
                      <a:round/>
                      <a:headEnd len="sm" w="sm" type="none"/>
                      <a:tailEnd len="sm" w="sm" type="none"/>
                    </a:lnL>
                    <a:lnR cap="flat" cmpd="sng" w="9500">
                      <a:solidFill>
                        <a:srgbClr val="808080"/>
                      </a:solidFill>
                      <a:prstDash val="solid"/>
                      <a:round/>
                      <a:headEnd len="sm" w="sm" type="none"/>
                      <a:tailEnd len="sm" w="sm" type="none"/>
                    </a:lnR>
                    <a:lnT cap="flat" cmpd="sng" w="9500">
                      <a:solidFill>
                        <a:srgbClr val="808080"/>
                      </a:solidFill>
                      <a:prstDash val="solid"/>
                      <a:round/>
                      <a:headEnd len="sm" w="sm" type="none"/>
                      <a:tailEnd len="sm" w="sm" type="none"/>
                    </a:lnT>
                    <a:lnB cap="flat" cmpd="sng" w="9500">
                      <a:solidFill>
                        <a:srgbClr val="808080"/>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333333"/>
                          </a:solidFill>
                          <a:highlight>
                            <a:srgbClr val="FFFFFF"/>
                          </a:highlight>
                        </a:rPr>
                        <a:t>LA (Left)</a:t>
                      </a:r>
                      <a:endParaRPr sz="900">
                        <a:solidFill>
                          <a:srgbClr val="333333"/>
                        </a:solidFill>
                        <a:highlight>
                          <a:srgbClr val="FFFFFF"/>
                        </a:highlight>
                      </a:endParaRPr>
                    </a:p>
                  </a:txBody>
                  <a:tcPr marT="91425" marB="91425" marR="91425" marL="91425">
                    <a:lnL cap="flat" cmpd="sng" w="9500">
                      <a:solidFill>
                        <a:srgbClr val="808080"/>
                      </a:solidFill>
                      <a:prstDash val="solid"/>
                      <a:round/>
                      <a:headEnd len="sm" w="sm" type="none"/>
                      <a:tailEnd len="sm" w="sm" type="none"/>
                    </a:lnL>
                    <a:lnR cap="flat" cmpd="sng" w="9500">
                      <a:solidFill>
                        <a:srgbClr val="808080"/>
                      </a:solidFill>
                      <a:prstDash val="solid"/>
                      <a:round/>
                      <a:headEnd len="sm" w="sm" type="none"/>
                      <a:tailEnd len="sm" w="sm" type="none"/>
                    </a:lnR>
                    <a:lnT cap="flat" cmpd="sng" w="9500">
                      <a:solidFill>
                        <a:srgbClr val="808080"/>
                      </a:solidFill>
                      <a:prstDash val="solid"/>
                      <a:round/>
                      <a:headEnd len="sm" w="sm" type="none"/>
                      <a:tailEnd len="sm" w="sm" type="none"/>
                    </a:lnT>
                    <a:lnB cap="flat" cmpd="sng" w="9500">
                      <a:solidFill>
                        <a:srgbClr val="808080"/>
                      </a:solidFill>
                      <a:prstDash val="solid"/>
                      <a:round/>
                      <a:headEnd len="sm" w="sm" type="none"/>
                      <a:tailEnd len="sm" w="sm" type="none"/>
                    </a:lnB>
                  </a:tcPr>
                </a:tc>
              </a:tr>
              <a:tr h="671925">
                <a:tc>
                  <a:txBody>
                    <a:bodyPr/>
                    <a:lstStyle/>
                    <a:p>
                      <a:pPr indent="0" lvl="0" marL="0" rtl="0" algn="l">
                        <a:spcBef>
                          <a:spcPts val="0"/>
                        </a:spcBef>
                        <a:spcAft>
                          <a:spcPts val="0"/>
                        </a:spcAft>
                        <a:buNone/>
                      </a:pPr>
                      <a:r>
                        <a:rPr b="1" lang="en" sz="900">
                          <a:solidFill>
                            <a:srgbClr val="FF0000"/>
                          </a:solidFill>
                          <a:highlight>
                            <a:srgbClr val="FFFFFF"/>
                          </a:highlight>
                        </a:rPr>
                        <a:t>Red</a:t>
                      </a:r>
                      <a:endParaRPr b="1" sz="900">
                        <a:solidFill>
                          <a:srgbClr val="FF0000"/>
                        </a:solidFill>
                        <a:highlight>
                          <a:srgbClr val="FFFFFF"/>
                        </a:highlight>
                      </a:endParaRPr>
                    </a:p>
                  </a:txBody>
                  <a:tcPr marT="91425" marB="91425" marR="91425" marL="91425">
                    <a:lnL cap="flat" cmpd="sng" w="9500">
                      <a:solidFill>
                        <a:srgbClr val="808080"/>
                      </a:solidFill>
                      <a:prstDash val="solid"/>
                      <a:round/>
                      <a:headEnd len="sm" w="sm" type="none"/>
                      <a:tailEnd len="sm" w="sm" type="none"/>
                    </a:lnL>
                    <a:lnR cap="flat" cmpd="sng" w="9500">
                      <a:solidFill>
                        <a:srgbClr val="808080"/>
                      </a:solidFill>
                      <a:prstDash val="solid"/>
                      <a:round/>
                      <a:headEnd len="sm" w="sm" type="none"/>
                      <a:tailEnd len="sm" w="sm" type="none"/>
                    </a:lnR>
                    <a:lnT cap="flat" cmpd="sng" w="9500">
                      <a:solidFill>
                        <a:srgbClr val="808080"/>
                      </a:solidFill>
                      <a:prstDash val="solid"/>
                      <a:round/>
                      <a:headEnd len="sm" w="sm" type="none"/>
                      <a:tailEnd len="sm" w="sm" type="none"/>
                    </a:lnT>
                    <a:lnB cap="flat" cmpd="sng" w="9500">
                      <a:solidFill>
                        <a:srgbClr val="808080"/>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rgbClr val="333333"/>
                          </a:solidFill>
                          <a:highlight>
                            <a:srgbClr val="FFFFFF"/>
                          </a:highlight>
                        </a:rPr>
                        <a:t>RG (Right lower stomach)</a:t>
                      </a:r>
                      <a:endParaRPr sz="900">
                        <a:solidFill>
                          <a:srgbClr val="333333"/>
                        </a:solidFill>
                        <a:highlight>
                          <a:srgbClr val="FFFFFF"/>
                        </a:highlight>
                      </a:endParaRPr>
                    </a:p>
                  </a:txBody>
                  <a:tcPr marT="91425" marB="91425" marR="91425" marL="91425">
                    <a:lnL cap="flat" cmpd="sng" w="9500">
                      <a:solidFill>
                        <a:srgbClr val="808080"/>
                      </a:solidFill>
                      <a:prstDash val="solid"/>
                      <a:round/>
                      <a:headEnd len="sm" w="sm" type="none"/>
                      <a:tailEnd len="sm" w="sm" type="none"/>
                    </a:lnL>
                    <a:lnR cap="flat" cmpd="sng" w="9500">
                      <a:solidFill>
                        <a:srgbClr val="808080"/>
                      </a:solidFill>
                      <a:prstDash val="solid"/>
                      <a:round/>
                      <a:headEnd len="sm" w="sm" type="none"/>
                      <a:tailEnd len="sm" w="sm" type="none"/>
                    </a:lnR>
                    <a:lnT cap="flat" cmpd="sng" w="9500">
                      <a:solidFill>
                        <a:srgbClr val="808080"/>
                      </a:solidFill>
                      <a:prstDash val="solid"/>
                      <a:round/>
                      <a:headEnd len="sm" w="sm" type="none"/>
                      <a:tailEnd len="sm" w="sm" type="none"/>
                    </a:lnT>
                    <a:lnB cap="flat" cmpd="sng" w="9500">
                      <a:solidFill>
                        <a:srgbClr val="808080"/>
                      </a:solidFill>
                      <a:prstDash val="solid"/>
                      <a:round/>
                      <a:headEnd len="sm" w="sm" type="none"/>
                      <a:tailEnd len="sm" w="sm" type="none"/>
                    </a:lnB>
                  </a:tcPr>
                </a:tc>
              </a:tr>
              <a:tr h="323950">
                <a:tc>
                  <a:txBody>
                    <a:bodyPr/>
                    <a:lstStyle/>
                    <a:p>
                      <a:pPr indent="0" lvl="0" marL="0" rtl="0" algn="l">
                        <a:spcBef>
                          <a:spcPts val="0"/>
                        </a:spcBef>
                        <a:spcAft>
                          <a:spcPts val="0"/>
                        </a:spcAft>
                        <a:buNone/>
                      </a:pPr>
                      <a:r>
                        <a:t/>
                      </a:r>
                      <a:endParaRPr/>
                    </a:p>
                  </a:txBody>
                  <a:tcPr marT="91425" marB="91425" marR="91425" marL="91425">
                    <a:lnT cap="flat" cmpd="sng" w="9500">
                      <a:solidFill>
                        <a:srgbClr val="808080"/>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9500">
                      <a:solidFill>
                        <a:srgbClr val="808080"/>
                      </a:solidFill>
                      <a:prstDash val="solid"/>
                      <a:round/>
                      <a:headEnd len="sm" w="sm" type="none"/>
                      <a:tailEnd len="sm" w="sm" type="none"/>
                    </a:lnT>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2nd  Stage ECG Circuit</a:t>
            </a:r>
            <a:endParaRPr/>
          </a:p>
        </p:txBody>
      </p:sp>
      <p:sp>
        <p:nvSpPr>
          <p:cNvPr id="105" name="Google Shape;105;p19"/>
          <p:cNvSpPr txBox="1"/>
          <p:nvPr>
            <p:ph idx="1" type="body"/>
          </p:nvPr>
        </p:nvSpPr>
        <p:spPr>
          <a:xfrm>
            <a:off x="397125"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High Pass Filter(&gt;0.5Hz)</a:t>
            </a:r>
            <a:endParaRPr/>
          </a:p>
          <a:p>
            <a:pPr indent="-342900" lvl="0" marL="457200" rtl="0" algn="l">
              <a:spcBef>
                <a:spcPts val="1600"/>
              </a:spcBef>
              <a:spcAft>
                <a:spcPts val="0"/>
              </a:spcAft>
              <a:buSzPts val="1800"/>
              <a:buChar char="●"/>
            </a:pPr>
            <a:r>
              <a:rPr lang="en"/>
              <a:t>Filter out anything below 0.5Hz</a:t>
            </a:r>
            <a:endParaRPr/>
          </a:p>
          <a:p>
            <a:pPr indent="0" lvl="0" marL="0" rtl="0" algn="l">
              <a:spcBef>
                <a:spcPts val="1600"/>
              </a:spcBef>
              <a:spcAft>
                <a:spcPts val="1600"/>
              </a:spcAft>
              <a:buNone/>
            </a:pPr>
            <a:r>
              <a:t/>
            </a:r>
            <a:endParaRPr/>
          </a:p>
        </p:txBody>
      </p:sp>
      <p:pic>
        <p:nvPicPr>
          <p:cNvPr id="106" name="Google Shape;106;p19"/>
          <p:cNvPicPr preferRelativeResize="0"/>
          <p:nvPr/>
        </p:nvPicPr>
        <p:blipFill>
          <a:blip r:embed="rId3">
            <a:alphaModFix/>
          </a:blip>
          <a:stretch>
            <a:fillRect/>
          </a:stretch>
        </p:blipFill>
        <p:spPr>
          <a:xfrm>
            <a:off x="4856350" y="227525"/>
            <a:ext cx="4036726" cy="2270675"/>
          </a:xfrm>
          <a:prstGeom prst="rect">
            <a:avLst/>
          </a:prstGeom>
          <a:noFill/>
          <a:ln>
            <a:noFill/>
          </a:ln>
        </p:spPr>
      </p:pic>
      <p:pic>
        <p:nvPicPr>
          <p:cNvPr id="107" name="Google Shape;107;p19"/>
          <p:cNvPicPr preferRelativeResize="0"/>
          <p:nvPr/>
        </p:nvPicPr>
        <p:blipFill>
          <a:blip r:embed="rId4">
            <a:alphaModFix/>
          </a:blip>
          <a:stretch>
            <a:fillRect/>
          </a:stretch>
        </p:blipFill>
        <p:spPr>
          <a:xfrm>
            <a:off x="4856354" y="2738442"/>
            <a:ext cx="3508875" cy="2043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3rd Stage ECG Circuit</a:t>
            </a:r>
            <a:endParaRPr/>
          </a:p>
        </p:txBody>
      </p:sp>
      <p:sp>
        <p:nvSpPr>
          <p:cNvPr id="113" name="Google Shape;113;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Low Pass Filter(&lt;150Hz)</a:t>
            </a:r>
            <a:endParaRPr/>
          </a:p>
          <a:p>
            <a:pPr indent="-342900" lvl="0" marL="457200" rtl="0" algn="l">
              <a:spcBef>
                <a:spcPts val="1600"/>
              </a:spcBef>
              <a:spcAft>
                <a:spcPts val="0"/>
              </a:spcAft>
              <a:buSzPts val="1800"/>
              <a:buChar char="●"/>
            </a:pPr>
            <a:r>
              <a:rPr lang="en"/>
              <a:t>Filter anything above 150Hz</a:t>
            </a:r>
            <a:endParaRPr/>
          </a:p>
          <a:p>
            <a:pPr indent="0" lvl="0" marL="0" rtl="0" algn="l">
              <a:spcBef>
                <a:spcPts val="1600"/>
              </a:spcBef>
              <a:spcAft>
                <a:spcPts val="1600"/>
              </a:spcAft>
              <a:buNone/>
            </a:pPr>
            <a:r>
              <a:t/>
            </a:r>
            <a:endParaRPr/>
          </a:p>
        </p:txBody>
      </p:sp>
      <p:pic>
        <p:nvPicPr>
          <p:cNvPr id="114" name="Google Shape;114;p20"/>
          <p:cNvPicPr preferRelativeResize="0"/>
          <p:nvPr/>
        </p:nvPicPr>
        <p:blipFill>
          <a:blip r:embed="rId3">
            <a:alphaModFix/>
          </a:blip>
          <a:stretch>
            <a:fillRect/>
          </a:stretch>
        </p:blipFill>
        <p:spPr>
          <a:xfrm>
            <a:off x="4817850" y="149700"/>
            <a:ext cx="4143824" cy="2330899"/>
          </a:xfrm>
          <a:prstGeom prst="rect">
            <a:avLst/>
          </a:prstGeom>
          <a:noFill/>
          <a:ln>
            <a:noFill/>
          </a:ln>
        </p:spPr>
      </p:pic>
      <p:pic>
        <p:nvPicPr>
          <p:cNvPr id="115" name="Google Shape;115;p20"/>
          <p:cNvPicPr preferRelativeResize="0"/>
          <p:nvPr/>
        </p:nvPicPr>
        <p:blipFill>
          <a:blip r:embed="rId4">
            <a:alphaModFix/>
          </a:blip>
          <a:stretch>
            <a:fillRect/>
          </a:stretch>
        </p:blipFill>
        <p:spPr>
          <a:xfrm>
            <a:off x="4694150" y="2949665"/>
            <a:ext cx="3970375" cy="1419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39325"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Comparator Module</a:t>
            </a:r>
            <a:endParaRPr/>
          </a:p>
        </p:txBody>
      </p:sp>
      <p:sp>
        <p:nvSpPr>
          <p:cNvPr id="121" name="Google Shape;121;p21"/>
          <p:cNvSpPr txBox="1"/>
          <p:nvPr>
            <p:ph idx="1" type="body"/>
          </p:nvPr>
        </p:nvSpPr>
        <p:spPr>
          <a:xfrm>
            <a:off x="311700" y="1152475"/>
            <a:ext cx="4688400" cy="32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Detect RPeak</a:t>
            </a:r>
            <a:endParaRPr/>
          </a:p>
          <a:p>
            <a:pPr indent="-342900" lvl="0" marL="457200" rtl="0" algn="l">
              <a:spcBef>
                <a:spcPts val="1600"/>
              </a:spcBef>
              <a:spcAft>
                <a:spcPts val="0"/>
              </a:spcAft>
              <a:buSzPts val="1800"/>
              <a:buChar char="●"/>
            </a:pPr>
            <a:r>
              <a:rPr lang="en"/>
              <a:t> Signal Outputs 1 when:</a:t>
            </a:r>
            <a:endParaRPr/>
          </a:p>
          <a:p>
            <a:pPr indent="-317500" lvl="1" marL="914400" rtl="0" algn="l">
              <a:spcBef>
                <a:spcPts val="0"/>
              </a:spcBef>
              <a:spcAft>
                <a:spcPts val="0"/>
              </a:spcAft>
              <a:buSzPts val="1400"/>
              <a:buChar char="○"/>
            </a:pPr>
            <a:r>
              <a:rPr lang="en"/>
              <a:t>Rpeak is detected in the ECG SIGNAL</a:t>
            </a:r>
            <a:endParaRPr/>
          </a:p>
          <a:p>
            <a:pPr indent="-317500" lvl="1" marL="914400" rtl="0" algn="l">
              <a:spcBef>
                <a:spcPts val="0"/>
              </a:spcBef>
              <a:spcAft>
                <a:spcPts val="0"/>
              </a:spcAft>
              <a:buSzPts val="1400"/>
              <a:buChar char="○"/>
            </a:pPr>
            <a:r>
              <a:rPr lang="en"/>
              <a:t>Voltage Threshold is 53mV so the signal captures Rpeak every 1.01Hz</a:t>
            </a:r>
            <a:endParaRPr/>
          </a:p>
        </p:txBody>
      </p:sp>
      <p:pic>
        <p:nvPicPr>
          <p:cNvPr id="122" name="Google Shape;122;p21"/>
          <p:cNvPicPr preferRelativeResize="0"/>
          <p:nvPr/>
        </p:nvPicPr>
        <p:blipFill>
          <a:blip r:embed="rId3">
            <a:alphaModFix/>
          </a:blip>
          <a:stretch>
            <a:fillRect/>
          </a:stretch>
        </p:blipFill>
        <p:spPr>
          <a:xfrm>
            <a:off x="4762825" y="255150"/>
            <a:ext cx="3582551" cy="1806575"/>
          </a:xfrm>
          <a:prstGeom prst="rect">
            <a:avLst/>
          </a:prstGeom>
          <a:noFill/>
          <a:ln>
            <a:noFill/>
          </a:ln>
        </p:spPr>
      </p:pic>
      <p:pic>
        <p:nvPicPr>
          <p:cNvPr id="123" name="Google Shape;123;p21"/>
          <p:cNvPicPr preferRelativeResize="0"/>
          <p:nvPr/>
        </p:nvPicPr>
        <p:blipFill rotWithShape="1">
          <a:blip r:embed="rId4">
            <a:alphaModFix/>
          </a:blip>
          <a:srcRect b="0" l="0" r="0" t="0"/>
          <a:stretch/>
        </p:blipFill>
        <p:spPr>
          <a:xfrm>
            <a:off x="4872547" y="2326275"/>
            <a:ext cx="3710000" cy="255559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